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62" r:id="rId4"/>
    <p:sldId id="257" r:id="rId5"/>
    <p:sldId id="266" r:id="rId6"/>
    <p:sldId id="259" r:id="rId7"/>
    <p:sldId id="267" r:id="rId8"/>
    <p:sldId id="258" r:id="rId9"/>
    <p:sldId id="269" r:id="rId10"/>
    <p:sldId id="268" r:id="rId11"/>
    <p:sldId id="270" r:id="rId12"/>
    <p:sldId id="271" r:id="rId13"/>
    <p:sldId id="272" r:id="rId14"/>
    <p:sldId id="273" r:id="rId15"/>
    <p:sldId id="264" r:id="rId16"/>
    <p:sldId id="274" r:id="rId17"/>
    <p:sldId id="275" r:id="rId18"/>
    <p:sldId id="263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86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DD6E-2AD2-4ABD-8401-E65D545EF6ED}" type="datetimeFigureOut">
              <a:rPr lang="en-US" smtClean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C275-5724-461D-AEB5-BB0EF77A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1292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DD6E-2AD2-4ABD-8401-E65D545EF6ED}" type="datetimeFigureOut">
              <a:rPr lang="en-US" smtClean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C275-5724-461D-AEB5-BB0EF77A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47323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DD6E-2AD2-4ABD-8401-E65D545EF6ED}" type="datetimeFigureOut">
              <a:rPr lang="en-US" smtClean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C275-5724-461D-AEB5-BB0EF77A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5475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DD6E-2AD2-4ABD-8401-E65D545EF6ED}" type="datetimeFigureOut">
              <a:rPr lang="en-US" smtClean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C275-5724-461D-AEB5-BB0EF77A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346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DD6E-2AD2-4ABD-8401-E65D545EF6ED}" type="datetimeFigureOut">
              <a:rPr lang="en-US" smtClean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C275-5724-461D-AEB5-BB0EF77A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56333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DD6E-2AD2-4ABD-8401-E65D545EF6ED}" type="datetimeFigureOut">
              <a:rPr lang="en-US" smtClean="0"/>
              <a:t>11/4/2014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C275-5724-461D-AEB5-BB0EF77A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0463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DD6E-2AD2-4ABD-8401-E65D545EF6ED}" type="datetimeFigureOut">
              <a:rPr lang="en-US" smtClean="0"/>
              <a:t>11/4/2014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C275-5724-461D-AEB5-BB0EF77A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11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DD6E-2AD2-4ABD-8401-E65D545EF6ED}" type="datetimeFigureOut">
              <a:rPr lang="en-US" smtClean="0"/>
              <a:t>11/4/2014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C275-5724-461D-AEB5-BB0EF77A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46609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DD6E-2AD2-4ABD-8401-E65D545EF6ED}" type="datetimeFigureOut">
              <a:rPr lang="en-US" smtClean="0"/>
              <a:t>11/4/2014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C275-5724-461D-AEB5-BB0EF77A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5587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DD6E-2AD2-4ABD-8401-E65D545EF6ED}" type="datetimeFigureOut">
              <a:rPr lang="en-US" smtClean="0"/>
              <a:t>11/4/2014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C275-5724-461D-AEB5-BB0EF77A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34099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DD6E-2AD2-4ABD-8401-E65D545EF6ED}" type="datetimeFigureOut">
              <a:rPr lang="en-US" smtClean="0"/>
              <a:t>11/4/2014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C275-5724-461D-AEB5-BB0EF77A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38783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0DD6E-2AD2-4ABD-8401-E65D545EF6ED}" type="datetimeFigureOut">
              <a:rPr lang="en-US" smtClean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DC275-5724-461D-AEB5-BB0EF77A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3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457200" y="31531"/>
            <a:ext cx="9601198" cy="6826469"/>
            <a:chOff x="-457200" y="31531"/>
            <a:chExt cx="9601198" cy="6826469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31"/>
              <a:ext cx="3701601" cy="2808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457200" y="2986186"/>
              <a:ext cx="6692004" cy="28623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all" spc="0" dirty="0" err="1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Ismat</a:t>
              </a:r>
              <a:r>
                <a:rPr lang="en-US" sz="3600" b="1" cap="all" spc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 </a:t>
              </a:r>
              <a:r>
                <a:rPr lang="en-US" sz="3600" b="1" cap="all" spc="0" dirty="0" err="1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ara</a:t>
              </a:r>
              <a:r>
                <a:rPr lang="en-US" sz="3600" b="1" cap="all" spc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 </a:t>
              </a:r>
              <a:r>
                <a:rPr lang="en-US" sz="3600" b="1" cap="all" spc="0" dirty="0" err="1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mamataz</a:t>
              </a:r>
              <a:endPara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  <a:p>
              <a:pPr algn="ctr"/>
              <a:r>
                <a:rPr lang="en-US" sz="36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Assistant teacher (</a:t>
              </a:r>
              <a:r>
                <a:rPr lang="en-US" sz="3600" b="1" cap="all" dirty="0" err="1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english</a:t>
              </a:r>
              <a:r>
                <a:rPr lang="en-US" sz="36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)</a:t>
              </a:r>
            </a:p>
            <a:p>
              <a:pPr algn="ctr"/>
              <a:r>
                <a:rPr lang="en-US" sz="3600" b="1" cap="all" spc="0" dirty="0" err="1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Dhanmondi</a:t>
              </a:r>
              <a:r>
                <a:rPr lang="en-US" sz="3600" b="1" cap="all" spc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 govt. </a:t>
              </a:r>
            </a:p>
            <a:p>
              <a:pPr algn="ctr"/>
              <a:r>
                <a:rPr lang="en-US" sz="3600" b="1" cap="all" spc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Boys’ high school, </a:t>
              </a:r>
            </a:p>
            <a:p>
              <a:pPr algn="ctr"/>
              <a:r>
                <a:rPr lang="en-US" sz="3600" b="1" cap="all" spc="0" dirty="0" err="1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dhaka</a:t>
              </a:r>
              <a:endPara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257800" y="31531"/>
              <a:ext cx="2896242" cy="295465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4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PREPARED</a:t>
              </a:r>
            </a:p>
            <a:p>
              <a:pPr algn="ctr"/>
              <a:r>
                <a:rPr lang="en-US" sz="4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&amp; </a:t>
              </a:r>
            </a:p>
            <a:p>
              <a:pPr algn="ctr"/>
              <a:r>
                <a:rPr lang="en-US" sz="4400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P</a:t>
              </a:r>
              <a:r>
                <a:rPr lang="en-US" sz="4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RESENTED</a:t>
              </a:r>
            </a:p>
            <a:p>
              <a:pPr algn="ctr"/>
              <a:r>
                <a:rPr lang="en-US" sz="54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BY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43599" y="3873061"/>
              <a:ext cx="3200399" cy="2984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3203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5707117"/>
            <a:ext cx="7419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untruthful ,untrue , false (textual)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9798" y="451946"/>
            <a:ext cx="51685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Insincere (</a:t>
            </a:r>
            <a:r>
              <a:rPr lang="en-US" sz="6600" b="1" dirty="0" err="1" smtClean="0"/>
              <a:t>adj</a:t>
            </a:r>
            <a:r>
              <a:rPr lang="en-US" sz="6600" b="1" dirty="0" smtClean="0"/>
              <a:t>)</a:t>
            </a:r>
            <a:endParaRPr lang="en-US" sz="66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035269" y="1981199"/>
            <a:ext cx="6597362" cy="2705103"/>
            <a:chOff x="1003738" y="1905000"/>
            <a:chExt cx="7378262" cy="2781302"/>
          </a:xfrm>
        </p:grpSpPr>
        <p:pic>
          <p:nvPicPr>
            <p:cNvPr id="10242" name="Picture 2" descr="https://encrypted-tbn1.gstatic.com/images?q=tbn:ANd9GcQqh5bW8o7KDiww84KPJM6XWCUa47IeukKtzJblvF44JvV67JVz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5" t="5195"/>
            <a:stretch/>
          </p:blipFill>
          <p:spPr bwMode="auto">
            <a:xfrm>
              <a:off x="1003738" y="1905000"/>
              <a:ext cx="7378262" cy="278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003738" y="1905000"/>
              <a:ext cx="7378262" cy="27813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7496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/>
          <a:stretch/>
        </p:blipFill>
        <p:spPr bwMode="auto">
          <a:xfrm>
            <a:off x="1676400" y="2057400"/>
            <a:ext cx="4953000" cy="404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381000"/>
            <a:ext cx="2212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Speech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6099766"/>
            <a:ext cx="6507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Speaking, dialogue, utterance</a:t>
            </a:r>
            <a:endParaRPr lang="en-US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29000"/>
            <a:ext cx="2424989" cy="267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132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003" y="5515303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admire, cheer, flatter (textual)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6109"/>
            <a:ext cx="42995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Praise(verb)</a:t>
            </a:r>
            <a:endParaRPr lang="en-US" sz="6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06" y="183413"/>
            <a:ext cx="4975693" cy="204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1"/>
          <a:stretch/>
        </p:blipFill>
        <p:spPr bwMode="auto">
          <a:xfrm>
            <a:off x="1047750" y="2164240"/>
            <a:ext cx="8096250" cy="345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409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5952" y="4564311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*a </a:t>
            </a:r>
            <a:r>
              <a:rPr lang="en-US" sz="3600" b="1" dirty="0"/>
              <a:t>person who receives or entertains guests, </a:t>
            </a:r>
            <a:r>
              <a:rPr lang="en-US" sz="3600" b="1" dirty="0" smtClean="0"/>
              <a:t>esp. </a:t>
            </a:r>
            <a:r>
              <a:rPr lang="en-US" sz="3600" b="1" dirty="0"/>
              <a:t>in his own </a:t>
            </a:r>
            <a:r>
              <a:rPr lang="en-US" sz="3600" b="1" dirty="0" smtClean="0"/>
              <a:t>home (textual)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4744" y="3429000"/>
            <a:ext cx="8989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 entertainer, </a:t>
            </a:r>
            <a:r>
              <a:rPr lang="en-US" sz="4000" b="1" dirty="0" smtClean="0">
                <a:solidFill>
                  <a:srgbClr val="002060"/>
                </a:solidFill>
              </a:rPr>
              <a:t>  owner, person of the house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765" y="1796612"/>
            <a:ext cx="1161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Host</a:t>
            </a:r>
            <a:endParaRPr lang="en-US" sz="4000" b="1" dirty="0"/>
          </a:p>
        </p:txBody>
      </p:sp>
      <p:pic>
        <p:nvPicPr>
          <p:cNvPr id="2050" name="Picture 2" descr="http://ts1.mm.bing.net/th?&amp;id=HN.608013193015463056&amp;w=300&amp;h=300&amp;c=0&amp;pid=1.9&amp;rs=0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86" y="138906"/>
            <a:ext cx="3886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2289"/>
            <a:ext cx="2328863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004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s2.mm.bing.net/th?id=HN.608050340182689837&amp;pid=1.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"/>
          <a:stretch/>
        </p:blipFill>
        <p:spPr bwMode="auto">
          <a:xfrm>
            <a:off x="5255" y="1828800"/>
            <a:ext cx="504507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228600"/>
            <a:ext cx="20924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Grateful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486400"/>
            <a:ext cx="88690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thankful, indebted, pleased (textual )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42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4" t="10785" r="13650" b="44450"/>
          <a:stretch/>
        </p:blipFill>
        <p:spPr bwMode="auto">
          <a:xfrm>
            <a:off x="6921062" y="3520829"/>
            <a:ext cx="2209800" cy="260363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30721" r="50000" b="14136"/>
          <a:stretch/>
        </p:blipFill>
        <p:spPr bwMode="auto">
          <a:xfrm>
            <a:off x="-592737" y="3554988"/>
            <a:ext cx="2971800" cy="2603638"/>
          </a:xfrm>
          <a:prstGeom prst="rect">
            <a:avLst/>
          </a:prstGeom>
          <a:noFill/>
          <a:ln>
            <a:noFill/>
          </a:ln>
          <a:effectLst/>
          <a:scene3d>
            <a:camera prst="isometricOffAxis2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4614" y="2484740"/>
            <a:ext cx="5400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dove lifted her head slowly and said,</a:t>
            </a:r>
            <a:endParaRPr lang="en-US" sz="2400" b="1" dirty="0"/>
          </a:p>
        </p:txBody>
      </p:sp>
      <p:sp>
        <p:nvSpPr>
          <p:cNvPr id="8" name="Down Arrow 7"/>
          <p:cNvSpPr/>
          <p:nvPr/>
        </p:nvSpPr>
        <p:spPr>
          <a:xfrm>
            <a:off x="1204615" y="2946405"/>
            <a:ext cx="275628" cy="46004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611507" y="3623306"/>
            <a:ext cx="244602" cy="484632"/>
          </a:xfrm>
          <a:prstGeom prst="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49257" y="3554988"/>
            <a:ext cx="48334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“Master owl, thank you 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very much for the shelter you have given me, thank you for the food you have offered me . I will remain ever grateful for this.”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04800"/>
            <a:ext cx="9045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Group  Work: </a:t>
            </a:r>
            <a:r>
              <a:rPr lang="en-US" sz="4800" dirty="0" smtClean="0"/>
              <a:t>look at the picture and describe the situation</a:t>
            </a:r>
            <a:endParaRPr lang="en-US" sz="4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834559" y="2575107"/>
            <a:ext cx="5089131" cy="3970318"/>
            <a:chOff x="2073669" y="2887682"/>
            <a:chExt cx="5317731" cy="3970318"/>
          </a:xfrm>
        </p:grpSpPr>
        <p:sp>
          <p:nvSpPr>
            <p:cNvPr id="11" name="Rectangle 10"/>
            <p:cNvSpPr/>
            <p:nvPr/>
          </p:nvSpPr>
          <p:spPr>
            <a:xfrm>
              <a:off x="2100711" y="2946405"/>
              <a:ext cx="5290689" cy="391159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73669" y="2887682"/>
              <a:ext cx="4784663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 As the owl eagerly wanted to hear some admiring utterance from the dove, in this situation, the </a:t>
              </a:r>
              <a:r>
                <a:rPr lang="en-US" sz="2800" b="1" dirty="0"/>
                <a:t>truthful </a:t>
              </a:r>
              <a:r>
                <a:rPr lang="en-US" sz="2800" b="1" dirty="0" smtClean="0"/>
                <a:t>dove raising its </a:t>
              </a:r>
              <a:r>
                <a:rPr lang="en-US" sz="2800" b="1" dirty="0"/>
                <a:t>head </a:t>
              </a:r>
              <a:r>
                <a:rPr lang="en-US" sz="2800" b="1" dirty="0" smtClean="0"/>
                <a:t>slowly,</a:t>
              </a:r>
              <a:endParaRPr lang="en-US" sz="2800" b="1" dirty="0"/>
            </a:p>
            <a:p>
              <a:r>
                <a:rPr lang="en-US" sz="2800" b="1" dirty="0" smtClean="0"/>
                <a:t> expressed its gratitude to the owl because it had given it the shelter and food at the time of danger.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2317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79" y="4430961"/>
            <a:ext cx="2732907" cy="190826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25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Individual  Work:</a:t>
            </a:r>
          </a:p>
          <a:p>
            <a:r>
              <a:rPr lang="en-US" sz="4800" b="1" dirty="0" smtClean="0">
                <a:solidFill>
                  <a:srgbClr val="002060"/>
                </a:solidFill>
              </a:rPr>
              <a:t>Answer the following questions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3" y="1569660"/>
            <a:ext cx="88861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1.What does the word ‘insincere’ mean in the story?</a:t>
            </a:r>
          </a:p>
          <a:p>
            <a:r>
              <a:rPr lang="en-US" sz="3200" dirty="0" smtClean="0"/>
              <a:t>2.Why  did the dove think that the bat is insincere?</a:t>
            </a:r>
          </a:p>
          <a:p>
            <a:r>
              <a:rPr lang="en-US" sz="3200" dirty="0" smtClean="0"/>
              <a:t>3.What made the owl impatient?</a:t>
            </a:r>
          </a:p>
          <a:p>
            <a:r>
              <a:rPr lang="en-US" sz="3200" dirty="0" smtClean="0"/>
              <a:t>4.Why was the dove ashamed of her friend?</a:t>
            </a:r>
            <a:endParaRPr lang="en-US" sz="32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372" y="2612849"/>
            <a:ext cx="811213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874818"/>
            <a:ext cx="141446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8"/>
          <a:stretch/>
        </p:blipFill>
        <p:spPr bwMode="auto">
          <a:xfrm>
            <a:off x="5181600" y="5385091"/>
            <a:ext cx="1439114" cy="1212281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46" y="698884"/>
            <a:ext cx="9974263" cy="635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664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96" y="57467"/>
            <a:ext cx="914489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Individual Work</a:t>
            </a:r>
            <a:r>
              <a:rPr lang="en-US" sz="4000" b="1" dirty="0" smtClean="0">
                <a:solidFill>
                  <a:srgbClr val="002060"/>
                </a:solidFill>
              </a:rPr>
              <a:t>: </a:t>
            </a:r>
            <a:r>
              <a:rPr lang="en-US" sz="4000" b="1" dirty="0" smtClean="0"/>
              <a:t>True or false?</a:t>
            </a:r>
          </a:p>
          <a:p>
            <a:r>
              <a:rPr lang="en-US" sz="4000" b="1" dirty="0" smtClean="0"/>
              <a:t>If false, give the correct information</a:t>
            </a:r>
            <a:r>
              <a:rPr lang="en-US" sz="4000" b="1" dirty="0" smtClean="0">
                <a:solidFill>
                  <a:srgbClr val="002060"/>
                </a:solidFill>
              </a:rPr>
              <a:t>.</a:t>
            </a:r>
          </a:p>
          <a:p>
            <a:endParaRPr lang="en-US" sz="4000" b="1" dirty="0">
              <a:solidFill>
                <a:srgbClr val="002060"/>
              </a:solidFill>
            </a:endParaRPr>
          </a:p>
          <a:p>
            <a:pPr marL="742950" indent="-742950">
              <a:buAutoNum type="arabicPeriod"/>
            </a:pPr>
            <a:r>
              <a:rPr lang="en-US" sz="4000" b="1" dirty="0" smtClean="0">
                <a:solidFill>
                  <a:srgbClr val="002060"/>
                </a:solidFill>
              </a:rPr>
              <a:t>The bat was very sincere when he praised the owl.</a:t>
            </a:r>
          </a:p>
          <a:p>
            <a:pPr marL="742950" indent="-742950">
              <a:buAutoNum type="arabicPeriod"/>
            </a:pPr>
            <a:r>
              <a:rPr lang="en-US" sz="4000" b="1" dirty="0" smtClean="0">
                <a:solidFill>
                  <a:srgbClr val="002060"/>
                </a:solidFill>
              </a:rPr>
              <a:t>The owl wanted to hear some good things about himself.</a:t>
            </a:r>
          </a:p>
          <a:p>
            <a:pPr marL="742950" indent="-742950">
              <a:buAutoNum type="arabicPeriod"/>
            </a:pPr>
            <a:r>
              <a:rPr lang="en-US" sz="4000" b="1" dirty="0" smtClean="0">
                <a:solidFill>
                  <a:srgbClr val="002060"/>
                </a:solidFill>
              </a:rPr>
              <a:t>The dove was very harsh to the owl.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633545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***The learners will  be  asked  for  writing the answers on the board.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3511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228600"/>
            <a:ext cx="4047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Home work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447800"/>
            <a:ext cx="731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In the light of the text ,write a paragraph on</a:t>
            </a:r>
          </a:p>
          <a:p>
            <a:r>
              <a:rPr lang="en-US" sz="2800" dirty="0" smtClean="0"/>
              <a:t> </a:t>
            </a:r>
            <a:r>
              <a:rPr lang="en-US" sz="4400" dirty="0" smtClean="0">
                <a:solidFill>
                  <a:srgbClr val="002060"/>
                </a:solidFill>
              </a:rPr>
              <a:t>“ Gratefulness “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7181" name="Picture 13" descr="dove gif photo: White Wing Dove flying-dove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0" y="3352800"/>
            <a:ext cx="374168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601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5043" y="2814145"/>
            <a:ext cx="7290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i="1" cap="none" spc="0" dirty="0" smtClean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VERY MUCH</a:t>
            </a:r>
            <a:endParaRPr lang="en-US" sz="5400" b="1" i="1" cap="none" spc="0" dirty="0">
              <a:ln w="1143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95400"/>
            <a:ext cx="8991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THANK YOU VERY MUCH</a:t>
            </a:r>
            <a:endParaRPr lang="en-US" sz="5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22" name="Picture 6" descr="dove gif photo: dove 00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6" y="70946"/>
            <a:ext cx="7072908" cy="5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93786" y="5239406"/>
            <a:ext cx="6920654" cy="2285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231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05 0.17454 L -0.025 0.688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25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4 -0.0551 L -0.05 0.4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4074" r="11907" b="2398"/>
          <a:stretch/>
        </p:blipFill>
        <p:spPr bwMode="auto">
          <a:xfrm flipH="1">
            <a:off x="0" y="15766"/>
            <a:ext cx="2703787" cy="438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4074" r="11907" b="2398"/>
          <a:stretch/>
        </p:blipFill>
        <p:spPr bwMode="auto">
          <a:xfrm>
            <a:off x="6400800" y="0"/>
            <a:ext cx="2743200" cy="428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92" y="2140046"/>
            <a:ext cx="3239813" cy="214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03" y="0"/>
            <a:ext cx="9115097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Welcome</a:t>
            </a:r>
          </a:p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</a:t>
            </a:r>
          </a:p>
          <a:p>
            <a:pPr algn="ctr"/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 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nglish 1st Paper 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lass </a:t>
            </a:r>
          </a:p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lass viii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9334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0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0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30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ird animated GIF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3853988"/>
            <a:ext cx="5072063" cy="300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9924" y="3022992"/>
            <a:ext cx="9293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What are you seeing in the pictures?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41694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3191" y="3581400"/>
            <a:ext cx="7226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 truthful dove (2)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33" y="304799"/>
            <a:ext cx="4895850" cy="518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7993" y="1143000"/>
            <a:ext cx="21788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Today’s</a:t>
            </a:r>
            <a:endParaRPr lang="en-U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0800" y="1143000"/>
            <a:ext cx="15785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topic</a:t>
            </a:r>
            <a:endParaRPr lang="en-U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993" y="1752600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u="sng" dirty="0" smtClean="0">
                <a:solidFill>
                  <a:srgbClr val="C00000"/>
                </a:solidFill>
              </a:rPr>
              <a:t>Unit 5</a:t>
            </a:r>
            <a:endParaRPr lang="en-US" sz="3600" b="1" i="1" u="sng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1752600"/>
            <a:ext cx="179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u="sng" dirty="0" smtClean="0">
                <a:solidFill>
                  <a:srgbClr val="C00000"/>
                </a:solidFill>
              </a:rPr>
              <a:t>Lesson 6</a:t>
            </a:r>
            <a:endParaRPr lang="en-US" sz="3600" b="1" i="1" u="sng" dirty="0">
              <a:solidFill>
                <a:srgbClr val="C00000"/>
              </a:solidFill>
            </a:endParaRPr>
          </a:p>
        </p:txBody>
      </p:sp>
      <p:pic>
        <p:nvPicPr>
          <p:cNvPr id="8" name="Picture 4" descr="dove gif photo: DOVE DOV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628" y="31856"/>
            <a:ext cx="699720" cy="54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712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38 -0.0338 L -0.06962 0.277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1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95 -0.02269 L 0.48038 0.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13333 -0.40069 L 0.05833 0.28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3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mph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40"/>
                            </p:stCondLst>
                            <p:childTnLst>
                              <p:par>
                                <p:cTn id="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40"/>
                            </p:stCondLst>
                            <p:childTnLst>
                              <p:par>
                                <p:cTn id="5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1 -0.11366 L -0.05712 0.6418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377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76 -0.11366 L 0.31858 0.6418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3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3"/>
      <p:bldP spid="5" grpId="4"/>
      <p:bldP spid="5" grpId="5"/>
      <p:bldP spid="2" grpId="0"/>
      <p:bldP spid="2" grpId="1"/>
      <p:bldP spid="3" grpId="0"/>
      <p:bldP spid="3" grpId="1"/>
      <p:bldP spid="4" grpId="0"/>
      <p:bldP spid="4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dove gif photo: dove dove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" b="13900"/>
          <a:stretch/>
        </p:blipFill>
        <p:spPr bwMode="auto">
          <a:xfrm>
            <a:off x="1" y="0"/>
            <a:ext cx="9374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381000"/>
            <a:ext cx="6655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Learning outcomes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938063"/>
            <a:ext cx="909178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By the end of the lesson the learners</a:t>
            </a:r>
          </a:p>
          <a:p>
            <a:r>
              <a:rPr lang="en-US" sz="4000" dirty="0" smtClean="0">
                <a:solidFill>
                  <a:srgbClr val="002060"/>
                </a:solidFill>
              </a:rPr>
              <a:t> will be able to</a:t>
            </a:r>
          </a:p>
          <a:p>
            <a:r>
              <a:rPr lang="en-US" sz="4000" dirty="0" smtClean="0">
                <a:solidFill>
                  <a:srgbClr val="002060"/>
                </a:solidFill>
              </a:rPr>
              <a:t>       talk about  pictures</a:t>
            </a:r>
          </a:p>
          <a:p>
            <a:r>
              <a:rPr lang="en-US" sz="4000" dirty="0" smtClean="0">
                <a:solidFill>
                  <a:srgbClr val="002060"/>
                </a:solidFill>
              </a:rPr>
              <a:t>       describe a situation</a:t>
            </a:r>
          </a:p>
          <a:p>
            <a:r>
              <a:rPr lang="en-US" sz="4000" dirty="0" smtClean="0">
                <a:solidFill>
                  <a:srgbClr val="002060"/>
                </a:solidFill>
              </a:rPr>
              <a:t>       ask and answer questions</a:t>
            </a:r>
          </a:p>
          <a:p>
            <a:r>
              <a:rPr lang="en-US" sz="4000" dirty="0" smtClean="0">
                <a:solidFill>
                  <a:srgbClr val="002060"/>
                </a:solidFill>
              </a:rPr>
              <a:t>       say/write the statements true or false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373117" y="3326472"/>
            <a:ext cx="304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81000" y="3878262"/>
            <a:ext cx="304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81000" y="4575358"/>
            <a:ext cx="304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73117" y="5208454"/>
            <a:ext cx="304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4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0" r="17343"/>
          <a:stretch/>
        </p:blipFill>
        <p:spPr bwMode="auto">
          <a:xfrm rot="16200000">
            <a:off x="2936186" y="825500"/>
            <a:ext cx="3292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43" y="49924"/>
            <a:ext cx="9059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4000" b="1" dirty="0" smtClean="0">
                <a:solidFill>
                  <a:srgbClr val="0070C0"/>
                </a:solidFill>
              </a:rPr>
              <a:t>Pair Work</a:t>
            </a:r>
            <a:r>
              <a:rPr lang="en-US" sz="3200" dirty="0" smtClean="0"/>
              <a:t>: Look at the picture and talk about it </a:t>
            </a:r>
            <a:endParaRPr lang="en-US" sz="3200" dirty="0"/>
          </a:p>
          <a:p>
            <a:r>
              <a:rPr lang="en-US" sz="3200" dirty="0" smtClean="0"/>
              <a:t>asking and  answering the following questions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5105400"/>
            <a:ext cx="63521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 . What can you see in the picture ?</a:t>
            </a:r>
          </a:p>
          <a:p>
            <a:r>
              <a:rPr lang="en-US" sz="3200" b="1" dirty="0" smtClean="0"/>
              <a:t>2 . Guess, what were they doing?</a:t>
            </a:r>
          </a:p>
          <a:p>
            <a:r>
              <a:rPr lang="en-US" sz="3200" b="1" dirty="0" smtClean="0"/>
              <a:t>3.What happened to the owl then?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9" t="46385" r="17343" b="32258"/>
          <a:stretch/>
        </p:blipFill>
        <p:spPr bwMode="auto">
          <a:xfrm rot="16200000">
            <a:off x="9130135" y="2071265"/>
            <a:ext cx="1646324" cy="100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27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0" r="17343"/>
          <a:stretch/>
        </p:blipFill>
        <p:spPr bwMode="auto">
          <a:xfrm rot="16200000">
            <a:off x="2773277" y="2085131"/>
            <a:ext cx="3292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3138" y="0"/>
            <a:ext cx="91571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B. Text Reading </a:t>
            </a:r>
            <a:r>
              <a:rPr lang="en-US" sz="4000" b="1" dirty="0" smtClean="0"/>
              <a:t>: the learners will be asked</a:t>
            </a:r>
          </a:p>
          <a:p>
            <a:r>
              <a:rPr lang="en-US" sz="4000" b="1" dirty="0" smtClean="0"/>
              <a:t>For reading the text more about the three birds to check their Q /A, and answer the given questions also.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9290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683767" y="2029041"/>
            <a:ext cx="5806890" cy="3364688"/>
            <a:chOff x="1683767" y="2029041"/>
            <a:chExt cx="5806890" cy="336468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06" r="5350"/>
            <a:stretch/>
          </p:blipFill>
          <p:spPr bwMode="auto">
            <a:xfrm>
              <a:off x="6042858" y="2029041"/>
              <a:ext cx="1447799" cy="3355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1201"/>
            <a:stretch/>
          </p:blipFill>
          <p:spPr bwMode="auto">
            <a:xfrm>
              <a:off x="1683767" y="2029041"/>
              <a:ext cx="4648199" cy="3364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62303" y="5412324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All the time the dove was  listening to her friend, bat’s false praises. She was getting surprised to hear his untrue praises . The dove hung her head down and remained quiet . At this, the owl lost his patience.</a:t>
            </a:r>
            <a:endParaRPr lang="en-US" sz="2400" b="1" dirty="0"/>
          </a:p>
        </p:txBody>
      </p:sp>
      <p:sp>
        <p:nvSpPr>
          <p:cNvPr id="4" name="Down Arrow 3"/>
          <p:cNvSpPr/>
          <p:nvPr/>
        </p:nvSpPr>
        <p:spPr>
          <a:xfrm rot="192564">
            <a:off x="5410742" y="1834175"/>
            <a:ext cx="237746" cy="1181245"/>
          </a:xfrm>
          <a:prstGeom prst="down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04948" y="1081431"/>
            <a:ext cx="2923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bat  was praising</a:t>
            </a:r>
          </a:p>
          <a:p>
            <a:r>
              <a:rPr lang="en-US" sz="2400" b="1" dirty="0" smtClean="0"/>
              <a:t> the dove  at random.</a:t>
            </a:r>
            <a:endParaRPr lang="en-US" sz="2400" b="1" dirty="0"/>
          </a:p>
        </p:txBody>
      </p:sp>
      <p:sp>
        <p:nvSpPr>
          <p:cNvPr id="6" name="Right Arrow 5"/>
          <p:cNvSpPr/>
          <p:nvPr/>
        </p:nvSpPr>
        <p:spPr>
          <a:xfrm rot="16200000">
            <a:off x="-663566" y="4589080"/>
            <a:ext cx="1642444" cy="304599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86958" y="443450"/>
            <a:ext cx="299440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The dove hung her </a:t>
            </a:r>
            <a:endParaRPr lang="en-US" sz="2800" dirty="0" smtClean="0"/>
          </a:p>
          <a:p>
            <a:r>
              <a:rPr lang="en-US" sz="2800" dirty="0" smtClean="0"/>
              <a:t>head </a:t>
            </a:r>
            <a:r>
              <a:rPr lang="en-US" sz="2800" dirty="0"/>
              <a:t>down </a:t>
            </a:r>
            <a:r>
              <a:rPr lang="en-US" sz="2800" dirty="0" smtClean="0"/>
              <a:t>and </a:t>
            </a:r>
          </a:p>
          <a:p>
            <a:r>
              <a:rPr lang="en-US" sz="2800" dirty="0" smtClean="0"/>
              <a:t>was </a:t>
            </a:r>
            <a:r>
              <a:rPr lang="en-US" sz="2800" dirty="0"/>
              <a:t>quiet</a:t>
            </a:r>
          </a:p>
        </p:txBody>
      </p:sp>
      <p:sp>
        <p:nvSpPr>
          <p:cNvPr id="9" name="Right Arrow 8"/>
          <p:cNvSpPr/>
          <p:nvPr/>
        </p:nvSpPr>
        <p:spPr>
          <a:xfrm rot="5400000">
            <a:off x="3846182" y="2307825"/>
            <a:ext cx="1589493" cy="216224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Bent Arrow 9"/>
          <p:cNvSpPr/>
          <p:nvPr/>
        </p:nvSpPr>
        <p:spPr>
          <a:xfrm>
            <a:off x="61283" y="3298617"/>
            <a:ext cx="1919917" cy="63899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2718824" flipV="1">
            <a:off x="95150" y="5537226"/>
            <a:ext cx="553778" cy="286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1981200" y="3270768"/>
            <a:ext cx="2484773" cy="266328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 rot="16447159" flipH="1">
            <a:off x="4319466" y="1389439"/>
            <a:ext cx="293015" cy="546498"/>
          </a:xfrm>
          <a:prstGeom prst="down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Left Arrow 20"/>
          <p:cNvSpPr/>
          <p:nvPr/>
        </p:nvSpPr>
        <p:spPr>
          <a:xfrm>
            <a:off x="7010400" y="2415937"/>
            <a:ext cx="769365" cy="327263"/>
          </a:xfrm>
          <a:prstGeom prst="lef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779765" y="2336767"/>
            <a:ext cx="1501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owl </a:t>
            </a:r>
          </a:p>
          <a:p>
            <a:r>
              <a:rPr lang="en-US" sz="2400" b="1" dirty="0" smtClean="0"/>
              <a:t>got</a:t>
            </a:r>
          </a:p>
          <a:p>
            <a:r>
              <a:rPr lang="en-US" sz="2400" b="1" dirty="0" smtClean="0"/>
              <a:t> impatient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90018" y="-152400"/>
            <a:ext cx="4519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00B050"/>
                </a:solidFill>
              </a:rPr>
              <a:t>Check your answers.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9" y="2336766"/>
            <a:ext cx="13589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15937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6" y="3887969"/>
            <a:ext cx="16271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77" y="3982425"/>
            <a:ext cx="42813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75" y="3777090"/>
            <a:ext cx="14636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7854">
            <a:off x="6458380" y="3314847"/>
            <a:ext cx="139429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384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/>
      <p:bldP spid="6" grpId="0" animBg="1"/>
      <p:bldP spid="6" grpId="1" animBg="1"/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6" grpId="0" animBg="1"/>
      <p:bldP spid="16" grpId="1" animBg="1"/>
      <p:bldP spid="17" grpId="0" animBg="1"/>
      <p:bldP spid="17" grpId="1" animBg="1"/>
      <p:bldP spid="21" grpId="0" animBg="1"/>
      <p:bldP spid="21" grpId="1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77800"/>
            <a:ext cx="46892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Wondering(</a:t>
            </a:r>
            <a:r>
              <a:rPr lang="en-US" sz="5400" b="1" dirty="0" err="1" smtClean="0"/>
              <a:t>adj</a:t>
            </a:r>
            <a:r>
              <a:rPr lang="en-US" sz="5400" b="1" dirty="0" smtClean="0"/>
              <a:t>)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9900" y="5275742"/>
            <a:ext cx="83198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surprising (textual) ,amazing,</a:t>
            </a:r>
          </a:p>
          <a:p>
            <a:r>
              <a:rPr lang="en-US" sz="5400" dirty="0" smtClean="0"/>
              <a:t>inquisitive</a:t>
            </a:r>
            <a:endParaRPr lang="en-US" sz="5400" dirty="0"/>
          </a:p>
        </p:txBody>
      </p:sp>
      <p:pic>
        <p:nvPicPr>
          <p:cNvPr id="13314" name="Picture 2" descr="https://www.facebook.com/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www.facebook.com/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facebook.com/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850847" y="1101130"/>
            <a:ext cx="4838701" cy="4119433"/>
            <a:chOff x="1850847" y="1101130"/>
            <a:chExt cx="4838701" cy="4119433"/>
          </a:xfrm>
        </p:grpSpPr>
        <p:pic>
          <p:nvPicPr>
            <p:cNvPr id="13321" name="Picture 9" descr="https://fbcdn-vthumb-a.akamaihd.net/hvthumb-ak-xfp1/v/t15.0-10/p417x417/10751236_10204195518402266_10204195499321789_30871_2688_b.jpg?oh=adda4719f2aaaba189ca77f308549870&amp;oe=54DB87ED&amp;__gda__=1423758237_d313aa17d6df77e5e1822b2985b38c9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736"/>
            <a:stretch/>
          </p:blipFill>
          <p:spPr bwMode="auto">
            <a:xfrm>
              <a:off x="1850847" y="1101130"/>
              <a:ext cx="4838700" cy="2441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3" name="Picture 11" descr="https://fbcdn-profile-a.akamaihd.net/hprofile-ak-xaf1/v/t1.0-1/c19.19.239.239/s160x160/282473_134140346670618_516015_n.jpg?oh=122567ab8599a00f2f54fb809a4cabe3&amp;oe=54609926&amp;__gda__=1415703450_8faab161179804197935523df6d534b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848" y="2971800"/>
              <a:ext cx="4838700" cy="224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0395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543</Words>
  <Application>Microsoft Office PowerPoint</Application>
  <PresentationFormat>On-screen Show (4:3)</PresentationFormat>
  <Paragraphs>85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94</cp:revision>
  <dcterms:created xsi:type="dcterms:W3CDTF">2014-11-01T19:34:55Z</dcterms:created>
  <dcterms:modified xsi:type="dcterms:W3CDTF">2014-11-04T13:09:17Z</dcterms:modified>
</cp:coreProperties>
</file>